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16"/>
  </p:notesMasterIdLst>
  <p:sldIdLst>
    <p:sldId id="453" r:id="rId3"/>
    <p:sldId id="473" r:id="rId4"/>
    <p:sldId id="454" r:id="rId5"/>
    <p:sldId id="455" r:id="rId6"/>
    <p:sldId id="456" r:id="rId7"/>
    <p:sldId id="457" r:id="rId8"/>
    <p:sldId id="458" r:id="rId9"/>
    <p:sldId id="338" r:id="rId10"/>
    <p:sldId id="339" r:id="rId11"/>
    <p:sldId id="474" r:id="rId12"/>
    <p:sldId id="475" r:id="rId13"/>
    <p:sldId id="498" r:id="rId14"/>
    <p:sldId id="508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45525" autoAdjust="0"/>
  </p:normalViewPr>
  <p:slideViewPr>
    <p:cSldViewPr>
      <p:cViewPr varScale="1">
        <p:scale>
          <a:sx n="77" d="100"/>
          <a:sy n="77" d="100"/>
        </p:scale>
        <p:origin x="10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Volumi</a:t>
            </a:r>
            <a:r>
              <a:rPr lang="it-IT" baseline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massimi Panda vs Fisio</a:t>
            </a:r>
            <a:endParaRPr lang="it-IT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  <a:sp3d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62-4788-84A4-B50EA74605A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  <a:sp3d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62-4788-84A4-B50EA74605A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  <a:sp3d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62-4788-84A4-B50EA74605A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  <a:effectLst/>
              <a:sp3d>
                <a:contourClr>
                  <a:srgbClr val="FFFF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62-4788-84A4-B50EA74605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Foglio1!$E$4:$E$7</c:f>
              <c:strCache>
                <c:ptCount val="4"/>
                <c:pt idx="0">
                  <c:v>KM-1036
Panda
Infante</c:v>
                </c:pt>
                <c:pt idx="1">
                  <c:v>KM-1025
Fisio
Infante</c:v>
                </c:pt>
                <c:pt idx="2">
                  <c:v>KM-1035
Panda
Pediatr.</c:v>
                </c:pt>
                <c:pt idx="3">
                  <c:v>KM-1024
Fisio
Pediatr.</c:v>
                </c:pt>
              </c:strCache>
            </c:strRef>
          </c:cat>
          <c:val>
            <c:numRef>
              <c:f>Foglio1!$F$4:$F$7</c:f>
              <c:numCache>
                <c:formatCode>0.0</c:formatCode>
                <c:ptCount val="4"/>
                <c:pt idx="0">
                  <c:v>45.9</c:v>
                </c:pt>
                <c:pt idx="1">
                  <c:v>72</c:v>
                </c:pt>
                <c:pt idx="2">
                  <c:v>61.6</c:v>
                </c:pt>
                <c:pt idx="3">
                  <c:v>99.7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8-6262-4788-84A4-B50EA7460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1789384"/>
        <c:axId val="301789712"/>
        <c:axId val="0"/>
      </c:bar3DChart>
      <c:catAx>
        <c:axId val="301789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1789712"/>
        <c:crosses val="autoZero"/>
        <c:auto val="1"/>
        <c:lblAlgn val="ctr"/>
        <c:lblOffset val="100"/>
        <c:noMultiLvlLbl val="0"/>
      </c:catAx>
      <c:valAx>
        <c:axId val="30178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1789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90B2E-34C5-4001-8DD0-DD59B4864EC2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E607-FC2B-4A90-B5A7-A1B877402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6608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3125" cy="2560637"/>
          </a:xfrm>
        </p:spPr>
      </p:sp>
    </p:spTree>
    <p:extLst>
      <p:ext uri="{BB962C8B-B14F-4D97-AF65-F5344CB8AC3E}">
        <p14:creationId xmlns:p14="http://schemas.microsoft.com/office/powerpoint/2010/main" val="4002310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3125" cy="2560637"/>
          </a:xfrm>
        </p:spPr>
      </p:sp>
    </p:spTree>
    <p:extLst>
      <p:ext uri="{BB962C8B-B14F-4D97-AF65-F5344CB8AC3E}">
        <p14:creationId xmlns:p14="http://schemas.microsoft.com/office/powerpoint/2010/main" val="3627382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2ECE6-2F9A-C765-6C7A-2D53F5628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A70BA1-AFCE-2107-7DA2-EB87FB2FE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783E77F0-0E8F-2E99-4B2A-107B66A252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542925"/>
            <a:ext cx="3703637" cy="2779713"/>
          </a:xfrm>
        </p:spPr>
      </p:sp>
    </p:spTree>
    <p:extLst>
      <p:ext uri="{BB962C8B-B14F-4D97-AF65-F5344CB8AC3E}">
        <p14:creationId xmlns:p14="http://schemas.microsoft.com/office/powerpoint/2010/main" val="2014372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500063"/>
            <a:ext cx="3413125" cy="2560637"/>
          </a:xfrm>
        </p:spPr>
      </p:sp>
    </p:spTree>
    <p:extLst>
      <p:ext uri="{BB962C8B-B14F-4D97-AF65-F5344CB8AC3E}">
        <p14:creationId xmlns:p14="http://schemas.microsoft.com/office/powerpoint/2010/main" val="261658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6608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6608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6608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6608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66608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217488" y="542925"/>
            <a:ext cx="3703637" cy="2779713"/>
          </a:xfrm>
        </p:spPr>
      </p:sp>
    </p:spTree>
    <p:extLst>
      <p:ext uri="{BB962C8B-B14F-4D97-AF65-F5344CB8AC3E}">
        <p14:creationId xmlns:p14="http://schemas.microsoft.com/office/powerpoint/2010/main" val="666084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217488" y="542925"/>
            <a:ext cx="3703637" cy="2779713"/>
          </a:xfrm>
        </p:spPr>
      </p:sp>
    </p:spTree>
    <p:extLst>
      <p:ext uri="{BB962C8B-B14F-4D97-AF65-F5344CB8AC3E}">
        <p14:creationId xmlns:p14="http://schemas.microsoft.com/office/powerpoint/2010/main" val="142695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7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51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9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1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1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oomedical.com/" TargetMode="External"/><Relationship Id="rId2" Type="http://schemas.openxmlformats.org/officeDocument/2006/relationships/hyperlink" Target="https://pipep.tokamedical.com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057400" y="128134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FISIO CHAMBER VISION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95536" y="2132856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Ant</a:t>
            </a:r>
            <a:r>
              <a:rPr lang="pl-PL" sz="28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ystatyczna</a:t>
            </a:r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Komora Inhalacyjna </a:t>
            </a:r>
          </a:p>
          <a:p>
            <a:pPr algn="ctr"/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 zastawką wizyjną</a:t>
            </a:r>
            <a:endParaRPr lang="it-IT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Do podawania leków wziewnych z Inhalatorami odmierzającymi </a:t>
            </a:r>
            <a:r>
              <a:rPr lang="pl-PL" sz="28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dawke</a:t>
            </a:r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leku (MDI)</a:t>
            </a:r>
            <a:endParaRPr lang="it-IT" sz="2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5"/>
            <a:ext cx="4001640" cy="24341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8B3CBC-1BDC-7078-0F92-B9DDB0D6946D}"/>
              </a:ext>
            </a:extLst>
          </p:cNvPr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magine 2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88DF16B5-DCF6-12C3-D05D-C848A11A81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7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625820" y="457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Asortyment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Fisio Chamber </a:t>
            </a:r>
            <a:endParaRPr lang="pl-PL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vision plus</a:t>
            </a:r>
            <a:endParaRPr lang="it-IT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with PANDA mask with valve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21" y="5007730"/>
            <a:ext cx="1298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390594" y="5142138"/>
            <a:ext cx="278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Ant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ystatyczna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Komora Inhalacyjna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STANDARD</a:t>
            </a:r>
            <a:b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KM-1020B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329367" y="4149079"/>
            <a:ext cx="278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Ant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ystatyczna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Komora Inhalacyjna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         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 Maską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PEDIATR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YCZNA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3-6 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lat</a:t>
            </a:r>
            <a:b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KM-1321B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207953" y="4777024"/>
            <a:ext cx="278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Ant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ystatyczna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Komora Inhalacyjna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           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 Maską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NIEMOWLĘCA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0-3 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lat</a:t>
            </a:r>
            <a:b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KM-1322B</a:t>
            </a:r>
          </a:p>
        </p:txBody>
      </p:sp>
      <p:pic>
        <p:nvPicPr>
          <p:cNvPr id="4" name="Immagine 3" descr="Immagine che contiene testo, plastica, interno&#10;&#10;Descrizione generata automaticamente">
            <a:extLst>
              <a:ext uri="{FF2B5EF4-FFF2-40B4-BE49-F238E27FC236}">
                <a16:creationId xmlns:a16="http://schemas.microsoft.com/office/drawing/2014/main" id="{AAF1101A-EA21-8EF7-A9C7-D8A06CE3B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7443"/>
            <a:ext cx="2362426" cy="1973646"/>
          </a:xfrm>
          <a:prstGeom prst="rect">
            <a:avLst/>
          </a:prstGeom>
        </p:spPr>
      </p:pic>
      <p:pic>
        <p:nvPicPr>
          <p:cNvPr id="6" name="Immagine 5" descr="Immagine che contiene testo, plastica, bottiglia&#10;&#10;Descrizione generata automaticamente">
            <a:extLst>
              <a:ext uri="{FF2B5EF4-FFF2-40B4-BE49-F238E27FC236}">
                <a16:creationId xmlns:a16="http://schemas.microsoft.com/office/drawing/2014/main" id="{F975D730-5E8A-0E52-9EB7-F30EE9E12D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865" y="1974303"/>
            <a:ext cx="3029891" cy="18523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57BB107-2B84-DD3D-6EB0-49990445A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458" y="2360941"/>
            <a:ext cx="3029891" cy="2018900"/>
          </a:xfrm>
          <a:prstGeom prst="rect">
            <a:avLst/>
          </a:prstGeom>
        </p:spPr>
      </p:pic>
      <p:pic>
        <p:nvPicPr>
          <p:cNvPr id="3" name="Immagine 2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FABE162D-846B-E520-235B-4B22574CF5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F5BBEA4-93FB-BB1E-9EF1-35CCAA5725C9}"/>
              </a:ext>
            </a:extLst>
          </p:cNvPr>
          <p:cNvSpPr txBox="1"/>
          <p:nvPr/>
        </p:nvSpPr>
        <p:spPr>
          <a:xfrm>
            <a:off x="5486400" y="5820538"/>
            <a:ext cx="2991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Do użytku domowego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317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71600" y="818137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Komory 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Fisio Chamber </a:t>
            </a:r>
            <a:r>
              <a:rPr lang="it-IT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vision </a:t>
            </a:r>
            <a:endParaRPr lang="it-IT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 Maską z zastawką </a:t>
            </a:r>
            <a:endParaRPr lang="it-IT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86" y="4301219"/>
            <a:ext cx="1298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81674" y="3247873"/>
            <a:ext cx="278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Ant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ystatyczna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Komora Inhalacyjna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STANDARD</a:t>
            </a:r>
            <a:b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KM-1020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3121592" y="3365075"/>
            <a:ext cx="278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Ant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ystatyczna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Komora Inhalacyjna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 Maską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PEDIATRYCZNA 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3-6 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LAT</a:t>
            </a:r>
            <a:b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KM-1021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6115461" y="3428862"/>
            <a:ext cx="278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Ant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ystatyczna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Komora 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Inhalacyjnaz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Maską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NIEMOWLĘCA 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0-3 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LAT</a:t>
            </a:r>
            <a:b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KM-1022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D5B248B-6ECB-51DE-5B1D-1D0B3C3CE1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8"/>
          <a:stretch/>
        </p:blipFill>
        <p:spPr>
          <a:xfrm>
            <a:off x="3438790" y="2087715"/>
            <a:ext cx="769669" cy="97947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9238162-F74D-4CD9-7F2D-C9AC3A02E7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1"/>
          <a:stretch/>
        </p:blipFill>
        <p:spPr>
          <a:xfrm>
            <a:off x="6290060" y="2296811"/>
            <a:ext cx="741632" cy="1039378"/>
          </a:xfrm>
          <a:prstGeom prst="rect">
            <a:avLst/>
          </a:prstGeom>
        </p:spPr>
      </p:pic>
      <p:pic>
        <p:nvPicPr>
          <p:cNvPr id="17" name="Immagine 16" descr="Immagine che contiene testo, plastica, bottiglia&#10;&#10;Descrizione generata automaticamente">
            <a:extLst>
              <a:ext uri="{FF2B5EF4-FFF2-40B4-BE49-F238E27FC236}">
                <a16:creationId xmlns:a16="http://schemas.microsoft.com/office/drawing/2014/main" id="{991C8502-5F52-986C-3DF6-69B8358CF8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0" y="2239807"/>
            <a:ext cx="1610200" cy="97947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EE809285-CEAC-424C-4B0C-90DE174EF9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196643" y="2254723"/>
            <a:ext cx="1609483" cy="97544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9712651-8B2C-48B1-580E-AB0ABA56A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995833" y="2453555"/>
            <a:ext cx="1609483" cy="975445"/>
          </a:xfrm>
          <a:prstGeom prst="rect">
            <a:avLst/>
          </a:prstGeom>
        </p:spPr>
      </p:pic>
      <p:pic>
        <p:nvPicPr>
          <p:cNvPr id="25" name="Immagine 24" descr="Immagine che contiene bottiglia, plastica&#10;&#10;Descrizione generata automaticamente">
            <a:extLst>
              <a:ext uri="{FF2B5EF4-FFF2-40B4-BE49-F238E27FC236}">
                <a16:creationId xmlns:a16="http://schemas.microsoft.com/office/drawing/2014/main" id="{A9BBC9C3-EC10-8E25-1856-7C5075E4EC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3" t="2373" r="10001" b="3627"/>
          <a:stretch/>
        </p:blipFill>
        <p:spPr>
          <a:xfrm rot="2555093">
            <a:off x="391088" y="4178839"/>
            <a:ext cx="1174296" cy="1071343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8832C35E-C51A-3D0E-87C3-A28C0B1FA2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60552" y="4236128"/>
            <a:ext cx="1938381" cy="1182119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0BA1A81-47C9-4FE4-397C-3EC8AB15BB5F}"/>
              </a:ext>
            </a:extLst>
          </p:cNvPr>
          <p:cNvSpPr txBox="1"/>
          <p:nvPr/>
        </p:nvSpPr>
        <p:spPr>
          <a:xfrm>
            <a:off x="183454" y="5613922"/>
            <a:ext cx="278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Ant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ystatyczna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Komora 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InhalacyjNA</a:t>
            </a: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 Maską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DLA DOROSŁYCH</a:t>
            </a:r>
            <a:b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KM-1023A</a:t>
            </a:r>
          </a:p>
        </p:txBody>
      </p:sp>
      <p:pic>
        <p:nvPicPr>
          <p:cNvPr id="28" name="Immagine 27" descr="Immagine che contiene interno, strumento, plastica, lavandino&#10;&#10;Descrizione generata automaticamente">
            <a:extLst>
              <a:ext uri="{FF2B5EF4-FFF2-40B4-BE49-F238E27FC236}">
                <a16:creationId xmlns:a16="http://schemas.microsoft.com/office/drawing/2014/main" id="{7A83D736-60F7-20AF-9A1E-0B8937A3C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36667" r="11667" b="18148"/>
          <a:stretch/>
        </p:blipFill>
        <p:spPr>
          <a:xfrm rot="376407">
            <a:off x="5981480" y="4523200"/>
            <a:ext cx="2441475" cy="983025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DE161DB-EBCB-2666-1369-DB179D4BE117}"/>
              </a:ext>
            </a:extLst>
          </p:cNvPr>
          <p:cNvSpPr txBox="1"/>
          <p:nvPr/>
        </p:nvSpPr>
        <p:spPr>
          <a:xfrm>
            <a:off x="5674411" y="5776528"/>
            <a:ext cx="321351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Ant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ystatyczna</a:t>
            </a:r>
            <a:r>
              <a:rPr lang="pl-PL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Komora </a:t>
            </a:r>
            <a:r>
              <a:rPr lang="pl-PL" sz="12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InhalacyjnA</a:t>
            </a:r>
            <a:endParaRPr lang="it-IT" sz="1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&amp; </a:t>
            </a:r>
            <a:r>
              <a:rPr lang="pl-PL" sz="105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 ŁĄCZNIKIEM DO RURKI TRACHEO I USTNIKIEM</a:t>
            </a:r>
            <a:b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it-IT" sz="1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KM-1026</a:t>
            </a:r>
          </a:p>
        </p:txBody>
      </p:sp>
      <p:pic>
        <p:nvPicPr>
          <p:cNvPr id="3" name="Immagine 2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7E4E5DE4-4831-84BD-645A-56029B1D8E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E1FF76-40FD-B866-B3E1-6FF3A45973AA}"/>
              </a:ext>
            </a:extLst>
          </p:cNvPr>
          <p:cNvSpPr txBox="1"/>
          <p:nvPr/>
        </p:nvSpPr>
        <p:spPr>
          <a:xfrm>
            <a:off x="3285573" y="6161013"/>
            <a:ext cx="2991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Na rynek szpitalny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241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82068-01F4-0BB3-3747-DD5B3C80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>
            <a:extLst>
              <a:ext uri="{FF2B5EF4-FFF2-40B4-BE49-F238E27FC236}">
                <a16:creationId xmlns:a16="http://schemas.microsoft.com/office/drawing/2014/main" id="{D4793408-9B09-AD25-0D7F-07F083FF4971}"/>
              </a:ext>
            </a:extLst>
          </p:cNvPr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D121C80A-2EB5-AFB1-5F87-6E3B80DF19DD}"/>
              </a:ext>
            </a:extLst>
          </p:cNvPr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C29604A-B262-B3CD-5EE4-5DB502F101C5}"/>
              </a:ext>
            </a:extLst>
          </p:cNvPr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17645F0B-97B8-8354-2AF2-10C4B915C49B}"/>
              </a:ext>
            </a:extLst>
          </p:cNvPr>
          <p:cNvSpPr txBox="1">
            <a:spLocks/>
          </p:cNvSpPr>
          <p:nvPr/>
        </p:nvSpPr>
        <p:spPr>
          <a:xfrm>
            <a:off x="2133600" y="488722"/>
            <a:ext cx="5867400" cy="761256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Techniki czyszczenia</a:t>
            </a:r>
          </a:p>
          <a:p>
            <a:r>
              <a:rPr lang="pl-PL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Komór Inhalacyjnych</a:t>
            </a:r>
            <a:endParaRPr lang="it-IT" sz="32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Fisio Chamber Vision Plus</a:t>
            </a:r>
          </a:p>
        </p:txBody>
      </p:sp>
      <p:pic>
        <p:nvPicPr>
          <p:cNvPr id="4" name="Immagine 3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3406864A-8ADB-C067-7F7A-B145FD756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  <p:pic>
        <p:nvPicPr>
          <p:cNvPr id="17" name="Immagine 16" descr="Immagine che contiene plastica&#10;&#10;Il contenuto generato dall'IA potrebbe non essere corretto.">
            <a:extLst>
              <a:ext uri="{FF2B5EF4-FFF2-40B4-BE49-F238E27FC236}">
                <a16:creationId xmlns:a16="http://schemas.microsoft.com/office/drawing/2014/main" id="{FB94CBED-8A2E-186C-BC18-4BA5D4E71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14290" r="7348" b="7543"/>
          <a:stretch/>
        </p:blipFill>
        <p:spPr>
          <a:xfrm>
            <a:off x="5372051" y="2299508"/>
            <a:ext cx="931939" cy="886827"/>
          </a:xfrm>
          <a:prstGeom prst="rect">
            <a:avLst/>
          </a:prstGeom>
        </p:spPr>
      </p:pic>
      <p:pic>
        <p:nvPicPr>
          <p:cNvPr id="20" name="Immagine 19" descr="Immagine che contiene bottiglia, plastica, vetro&#10;&#10;Il contenuto generato dall'IA potrebbe non essere corretto.">
            <a:extLst>
              <a:ext uri="{FF2B5EF4-FFF2-40B4-BE49-F238E27FC236}">
                <a16:creationId xmlns:a16="http://schemas.microsoft.com/office/drawing/2014/main" id="{A9B533C8-52FF-9196-A487-5686CF1D97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7" y="1850796"/>
            <a:ext cx="1511083" cy="1469834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A53A306-E9A0-0283-304D-65D03A829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58826"/>
              </p:ext>
            </p:extLst>
          </p:nvPr>
        </p:nvGraphicFramePr>
        <p:xfrm>
          <a:off x="304800" y="3938866"/>
          <a:ext cx="8368583" cy="253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6887008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04411312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6004632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46528701"/>
                    </a:ext>
                  </a:extLst>
                </a:gridCol>
                <a:gridCol w="1191764">
                  <a:extLst>
                    <a:ext uri="{9D8B030D-6E8A-4147-A177-3AD203B41FA5}">
                      <a16:colId xmlns:a16="http://schemas.microsoft.com/office/drawing/2014/main" val="171822970"/>
                    </a:ext>
                  </a:extLst>
                </a:gridCol>
                <a:gridCol w="1046073">
                  <a:extLst>
                    <a:ext uri="{9D8B030D-6E8A-4147-A177-3AD203B41FA5}">
                      <a16:colId xmlns:a16="http://schemas.microsoft.com/office/drawing/2014/main" val="329584415"/>
                    </a:ext>
                  </a:extLst>
                </a:gridCol>
                <a:gridCol w="1046073">
                  <a:extLst>
                    <a:ext uri="{9D8B030D-6E8A-4147-A177-3AD203B41FA5}">
                      <a16:colId xmlns:a16="http://schemas.microsoft.com/office/drawing/2014/main" val="2687516112"/>
                    </a:ext>
                  </a:extLst>
                </a:gridCol>
                <a:gridCol w="1046073">
                  <a:extLst>
                    <a:ext uri="{9D8B030D-6E8A-4147-A177-3AD203B41FA5}">
                      <a16:colId xmlns:a16="http://schemas.microsoft.com/office/drawing/2014/main" val="2264542650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latin typeface="Comic Sans MS" panose="030F0702030302020204" pitchFamily="66" charset="0"/>
                        </a:rPr>
                        <a:t>Technika czyszczenia</a:t>
                      </a:r>
                      <a:endParaRPr lang="it-IT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714325"/>
                  </a:ext>
                </a:extLst>
              </a:tr>
              <a:tr h="383418">
                <a:tc>
                  <a:txBody>
                    <a:bodyPr/>
                    <a:lstStyle/>
                    <a:p>
                      <a:endParaRPr lang="it-IT" sz="1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Mycie ręczne</a:t>
                      </a:r>
                      <a:endParaRPr lang="it-IT" sz="9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pl-PL" sz="9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Mycie mechaniczne w niskiej temperaturze</a:t>
                      </a:r>
                      <a:endParaRPr lang="it-IT" sz="9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Gotowanie</a:t>
                      </a:r>
                      <a:endParaRPr lang="it-IT" sz="9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Dezynfekcja w 3% nadtlenku wodoru przez 30 minut</a:t>
                      </a:r>
                      <a:endParaRPr lang="it-IT" sz="9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121° </a:t>
                      </a:r>
                      <a:r>
                        <a:rPr lang="pl-PL" sz="9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Sterylizacja Parowa</a:t>
                      </a:r>
                      <a:endParaRPr lang="it-IT" sz="9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134° </a:t>
                      </a:r>
                      <a:r>
                        <a:rPr lang="pl-PL" sz="9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Sterylizacja Parowa</a:t>
                      </a:r>
                      <a:endParaRPr lang="it-IT" sz="9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kern="120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Sterylizacja gazowa</a:t>
                      </a:r>
                      <a:endParaRPr lang="it-IT" sz="900" b="1" kern="1200" dirty="0">
                        <a:solidFill>
                          <a:schemeClr val="dk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246288"/>
                  </a:ext>
                </a:extLst>
              </a:tr>
              <a:tr h="238516">
                <a:tc>
                  <a:txBody>
                    <a:bodyPr/>
                    <a:lstStyle/>
                    <a:p>
                      <a:r>
                        <a:rPr lang="pl-PL" sz="1000" dirty="0">
                          <a:latin typeface="Comic Sans MS" panose="030F0702030302020204" pitchFamily="66" charset="0"/>
                        </a:rPr>
                        <a:t>Nasadka</a:t>
                      </a:r>
                      <a:endParaRPr lang="en-US" sz="1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Comic Sans MS" panose="030F0702030302020204" pitchFamily="66" charset="0"/>
                        </a:rPr>
                        <a:t>Tak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pl-PL" sz="900" dirty="0">
                          <a:latin typeface="Comic Sans MS" panose="030F0702030302020204" pitchFamily="66" charset="0"/>
                        </a:rPr>
                        <a:t>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pl-PL" sz="900" dirty="0">
                          <a:latin typeface="Comic Sans MS" panose="030F0702030302020204" pitchFamily="66" charset="0"/>
                        </a:rPr>
                        <a:t>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pl-PL" sz="900" dirty="0">
                          <a:latin typeface="Comic Sans MS" panose="030F0702030302020204" pitchFamily="66" charset="0"/>
                        </a:rPr>
                        <a:t>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pl-PL" sz="900" dirty="0">
                          <a:latin typeface="Comic Sans MS" panose="030F0702030302020204" pitchFamily="66" charset="0"/>
                        </a:rPr>
                        <a:t>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193855"/>
                  </a:ext>
                </a:extLst>
              </a:tr>
              <a:tr h="225938">
                <a:tc>
                  <a:txBody>
                    <a:bodyPr/>
                    <a:lstStyle/>
                    <a:p>
                      <a:r>
                        <a:rPr lang="pl-PL" sz="1000" b="1" dirty="0">
                          <a:latin typeface="Comic Sans MS" panose="030F0702030302020204" pitchFamily="66" charset="0"/>
                        </a:rPr>
                        <a:t>Zawór</a:t>
                      </a:r>
                      <a:endParaRPr lang="en-US" sz="1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Comic Sans MS" panose="030F0702030302020204" pitchFamily="66" charset="0"/>
                        </a:rPr>
                        <a:t>NIE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35237"/>
                  </a:ext>
                </a:extLst>
              </a:tr>
              <a:tr h="286898">
                <a:tc>
                  <a:txBody>
                    <a:bodyPr/>
                    <a:lstStyle/>
                    <a:p>
                      <a:r>
                        <a:rPr lang="pl-PL" sz="1000" b="1" dirty="0">
                          <a:latin typeface="Comic Sans MS" panose="030F0702030302020204" pitchFamily="66" charset="0"/>
                        </a:rPr>
                        <a:t>Komora inhalacyjna</a:t>
                      </a:r>
                      <a:endParaRPr lang="en-US" sz="1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pl-PL" sz="900" dirty="0">
                          <a:latin typeface="Comic Sans MS" panose="030F0702030302020204" pitchFamily="66" charset="0"/>
                        </a:rPr>
                        <a:t>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43633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it-IT" sz="1000" b="1" dirty="0">
                          <a:latin typeface="Comic Sans MS" panose="030F0702030302020204" pitchFamily="66" charset="0"/>
                        </a:rPr>
                        <a:t>Universal</a:t>
                      </a:r>
                      <a:r>
                        <a:rPr lang="pl-PL" sz="1000" b="1" dirty="0" err="1">
                          <a:latin typeface="Comic Sans MS" panose="030F0702030302020204" pitchFamily="66" charset="0"/>
                        </a:rPr>
                        <a:t>ny</a:t>
                      </a:r>
                      <a:r>
                        <a:rPr lang="pl-PL" sz="1000" b="1" dirty="0">
                          <a:latin typeface="Comic Sans MS" panose="030F0702030302020204" pitchFamily="66" charset="0"/>
                        </a:rPr>
                        <a:t> Adapter</a:t>
                      </a:r>
                      <a:endParaRPr lang="it-IT" sz="10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latin typeface="Comic Sans MS" panose="030F0702030302020204" pitchFamily="66" charset="0"/>
                        </a:rPr>
                        <a:t>NIE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3444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it-IT" sz="1000" dirty="0">
                          <a:latin typeface="Comic Sans MS" panose="030F0702030302020204" pitchFamily="66" charset="0"/>
                        </a:rPr>
                        <a:t>Mask</a:t>
                      </a:r>
                      <a:r>
                        <a:rPr lang="pl-PL" sz="1000" dirty="0">
                          <a:latin typeface="Comic Sans MS" panose="030F0702030302020204" pitchFamily="66" charset="0"/>
                        </a:rPr>
                        <a:t>a</a:t>
                      </a:r>
                      <a:endParaRPr lang="it-IT" sz="1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pl-PL" sz="900" dirty="0">
                          <a:latin typeface="Comic Sans MS" panose="030F0702030302020204" pitchFamily="66" charset="0"/>
                        </a:rPr>
                        <a:t>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Tak</a:t>
                      </a:r>
                      <a:endParaRPr kumimoji="0" lang="it-IT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pl-PL" sz="900" dirty="0">
                          <a:latin typeface="Comic Sans MS" panose="030F0702030302020204" pitchFamily="66" charset="0"/>
                        </a:rPr>
                        <a:t>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pl-PL" sz="900" dirty="0">
                          <a:latin typeface="Comic Sans MS" panose="030F0702030302020204" pitchFamily="66" charset="0"/>
                        </a:rPr>
                        <a:t>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latin typeface="Comic Sans MS" panose="030F0702030302020204" pitchFamily="66" charset="0"/>
                        </a:rPr>
                        <a:t>N</a:t>
                      </a:r>
                      <a:r>
                        <a:rPr lang="pl-PL" sz="900" dirty="0">
                          <a:latin typeface="Comic Sans MS" panose="030F0702030302020204" pitchFamily="66" charset="0"/>
                        </a:rPr>
                        <a:t>IE</a:t>
                      </a:r>
                      <a:endParaRPr lang="it-IT" sz="9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473635"/>
                  </a:ext>
                </a:extLst>
              </a:tr>
            </a:tbl>
          </a:graphicData>
        </a:graphic>
      </p:graphicFrame>
      <p:pic>
        <p:nvPicPr>
          <p:cNvPr id="5" name="Immagine 5" descr="Immagine che contiene testo, plastica, bottiglia&#10;&#10;Il contenuto generato dall'IA potrebbe non essere corretto.">
            <a:extLst>
              <a:ext uri="{FF2B5EF4-FFF2-40B4-BE49-F238E27FC236}">
                <a16:creationId xmlns:a16="http://schemas.microsoft.com/office/drawing/2014/main" id="{3A187B3F-CE7E-F867-8C5C-33A6168A6F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65" y="1879766"/>
            <a:ext cx="2321073" cy="14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782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84B74B8-FF7A-4A8F-E423-F48A764C6571}"/>
              </a:ext>
            </a:extLst>
          </p:cNvPr>
          <p:cNvSpPr txBox="1"/>
          <p:nvPr/>
        </p:nvSpPr>
        <p:spPr>
          <a:xfrm>
            <a:off x="2286000" y="989871"/>
            <a:ext cx="4572000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Komora Inhalacyjna </a:t>
            </a:r>
            <a:r>
              <a:rPr lang="pl-PL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FisioChamber</a:t>
            </a:r>
            <a:r>
              <a:rPr lang="pl-PL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Vision</a:t>
            </a:r>
            <a:r>
              <a:rPr lang="pl-PL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to wyrób medyczny. </a:t>
            </a: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Używaj go zgodnie z instrukcją używania lub etykietą.</a:t>
            </a: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endParaRPr lang="pl-PL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Dystrybutor w Polsce: </a:t>
            </a:r>
            <a:r>
              <a:rPr lang="pl-PL" sz="1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ToKaMedical</a:t>
            </a:r>
            <a:r>
              <a:rPr lang="pl-PL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800" dirty="0">
                <a:latin typeface="Segoe UI" panose="020B0502040204020203" pitchFamily="34" charset="0"/>
                <a:cs typeface="Segoe UI" panose="020B0502040204020203" pitchFamily="34" charset="0"/>
              </a:rPr>
              <a:t>Instrukcja obsługi oraz dane dystrybutora dostępne na stronie:</a:t>
            </a: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8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https://pipep.tokamedical.com.pl/</a:t>
            </a:r>
            <a:endParaRPr lang="pl-PL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600" dirty="0">
                <a:latin typeface="Segoe UI" panose="020B0502040204020203" pitchFamily="34" charset="0"/>
                <a:cs typeface="Segoe UI" panose="020B0502040204020203" pitchFamily="34" charset="0"/>
              </a:rPr>
              <a:t>+48 602 236 630</a:t>
            </a: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600" dirty="0">
                <a:latin typeface="Segoe UI" panose="020B0502040204020203" pitchFamily="34" charset="0"/>
                <a:cs typeface="Segoe UI" panose="020B0502040204020203" pitchFamily="34" charset="0"/>
              </a:rPr>
              <a:t>biuro@tokamedical.pl</a:t>
            </a: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600" dirty="0">
                <a:latin typeface="Segoe UI" panose="020B0502040204020203" pitchFamily="34" charset="0"/>
                <a:cs typeface="Segoe UI" panose="020B0502040204020203" pitchFamily="34" charset="0"/>
              </a:rPr>
              <a:t>www.tokamedical.pl </a:t>
            </a:r>
            <a:br>
              <a:rPr lang="pl-PL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pl-PL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Producent:</a:t>
            </a: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600" dirty="0">
                <a:latin typeface="Segoe UI" panose="020B0502040204020203" pitchFamily="34" charset="0"/>
                <a:cs typeface="Segoe UI" panose="020B0502040204020203" pitchFamily="34" charset="0"/>
              </a:rPr>
              <a:t>KOO (Shanghai) </a:t>
            </a:r>
            <a:r>
              <a:rPr lang="pl-PL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Industries</a:t>
            </a:r>
            <a:r>
              <a:rPr lang="pl-PL" sz="1600" dirty="0">
                <a:latin typeface="Segoe UI" panose="020B0502040204020203" pitchFamily="34" charset="0"/>
                <a:cs typeface="Segoe UI" panose="020B0502040204020203" pitchFamily="34" charset="0"/>
              </a:rPr>
              <a:t> Co.,</a:t>
            </a:r>
            <a:r>
              <a:rPr lang="pl-PL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Ltd</a:t>
            </a:r>
            <a:r>
              <a:rPr lang="pl-PL" sz="16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457200" lvl="1" indent="0" algn="ctr">
              <a:lnSpc>
                <a:spcPct val="100000"/>
              </a:lnSpc>
              <a:spcAft>
                <a:spcPts val="600"/>
              </a:spcAft>
              <a:buNone/>
              <a:defRPr/>
            </a:pPr>
            <a:r>
              <a:rPr lang="pl-PL" sz="16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https://koomedical.com/</a:t>
            </a:r>
            <a:endParaRPr lang="pl-PL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047F16B2-1B46-00EC-165B-4B597BDBACA4}"/>
              </a:ext>
            </a:extLst>
          </p:cNvPr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magine 3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5763453F-7585-133E-4978-BBAD349DB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magine 3" descr="Immagine che contiene testo, plastica, bottiglia&#10;&#10;Descrizione generata automaticamente">
            <a:extLst>
              <a:ext uri="{FF2B5EF4-FFF2-40B4-BE49-F238E27FC236}">
                <a16:creationId xmlns:a16="http://schemas.microsoft.com/office/drawing/2014/main" id="{662945F4-F6AA-36DF-F2D5-E8387912BD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10" y="2401079"/>
            <a:ext cx="4237810" cy="2590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B981D1-7E42-0C08-10B7-A9408F57B0C0}"/>
              </a:ext>
            </a:extLst>
          </p:cNvPr>
          <p:cNvSpPr txBox="1"/>
          <p:nvPr/>
        </p:nvSpPr>
        <p:spPr>
          <a:xfrm>
            <a:off x="609600" y="2697254"/>
            <a:ext cx="4399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800" b="1" dirty="0"/>
              <a:t>KOMORA ANTYSTATYCZNA</a:t>
            </a:r>
            <a:endParaRPr lang="it-IT" sz="1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/>
              <a:t>BEZ </a:t>
            </a:r>
            <a:r>
              <a:rPr lang="en-US" b="1" dirty="0"/>
              <a:t>Latex</a:t>
            </a:r>
            <a:r>
              <a:rPr lang="pl-PL" b="1" dirty="0"/>
              <a:t>u i </a:t>
            </a:r>
            <a:r>
              <a:rPr lang="en-US" b="1" dirty="0"/>
              <a:t>DEHP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/>
              <a:t>Inhalacyjny ZAWÓR WIZYJNY umożliwiający obserwację wdechu i wydechu</a:t>
            </a:r>
            <a:endParaRPr lang="it-IT" sz="1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800" b="1" dirty="0"/>
              <a:t>UNI</a:t>
            </a:r>
            <a:r>
              <a:rPr lang="pl-PL" sz="1800" b="1" dirty="0"/>
              <a:t>WERSALNY</a:t>
            </a:r>
            <a:r>
              <a:rPr lang="fr-FR" sz="1800" b="1" dirty="0"/>
              <a:t> ADAPTER “PROPER FIT”</a:t>
            </a:r>
            <a:r>
              <a:rPr lang="pl-PL" sz="1800" b="1" dirty="0"/>
              <a:t> ze spiralnymi otworami wentylacyjnymi</a:t>
            </a:r>
            <a:endParaRPr lang="it-IT" sz="1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/>
              <a:t>Nowa MASKA </a:t>
            </a:r>
            <a:r>
              <a:rPr lang="it-IT" sz="1800" b="1" dirty="0"/>
              <a:t>PANDA </a:t>
            </a:r>
            <a:r>
              <a:rPr lang="pl-PL" sz="1800" b="1" dirty="0"/>
              <a:t>zapewniająca komfort i szczelność</a:t>
            </a:r>
            <a:endParaRPr lang="it-IT" sz="1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/>
              <a:t>ETUI</a:t>
            </a:r>
            <a:r>
              <a:rPr lang="en-US" sz="1800" b="1" dirty="0"/>
              <a:t> </a:t>
            </a:r>
            <a:r>
              <a:rPr lang="en-US" sz="1400" b="1" dirty="0"/>
              <a:t>(</a:t>
            </a:r>
            <a:r>
              <a:rPr lang="pl-PL" sz="1400" b="1" dirty="0"/>
              <a:t>modele do użytku domowego</a:t>
            </a:r>
            <a:r>
              <a:rPr lang="en-US" sz="1400" b="1" dirty="0"/>
              <a:t>)</a:t>
            </a:r>
          </a:p>
          <a:p>
            <a:endParaRPr lang="it-IT" dirty="0"/>
          </a:p>
        </p:txBody>
      </p:sp>
      <p:pic>
        <p:nvPicPr>
          <p:cNvPr id="3" name="Immagine 2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38D8AD29-4250-A652-FCA4-1CF53A1E93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  <p:sp>
        <p:nvSpPr>
          <p:cNvPr id="5" name="CasellaDiTesto 12">
            <a:extLst>
              <a:ext uri="{FF2B5EF4-FFF2-40B4-BE49-F238E27FC236}">
                <a16:creationId xmlns:a16="http://schemas.microsoft.com/office/drawing/2014/main" id="{E8FBBD42-82B1-EDD6-4F07-087D9D2A532B}"/>
              </a:ext>
            </a:extLst>
          </p:cNvPr>
          <p:cNvSpPr txBox="1"/>
          <p:nvPr/>
        </p:nvSpPr>
        <p:spPr>
          <a:xfrm>
            <a:off x="2057400" y="1281347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FISIO CHAMBER VISION</a:t>
            </a:r>
          </a:p>
        </p:txBody>
      </p:sp>
    </p:spTree>
    <p:extLst>
      <p:ext uri="{BB962C8B-B14F-4D97-AF65-F5344CB8AC3E}">
        <p14:creationId xmlns:p14="http://schemas.microsoft.com/office/powerpoint/2010/main" val="40973013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51520" y="2257122"/>
            <a:ext cx="8414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PRZEŻROCZYSTA KOMORA ANTYSTATYCZNA 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02" y="341888"/>
            <a:ext cx="3112834" cy="18935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08" y="5166335"/>
            <a:ext cx="1298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376431" y="2902972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Specjalna antystatyczna powłoka komory zapewnia powstanie jednorodnej zawiesiny leku, co zwiększa dawkę dostępną dla pacjenta. Pojemność komory 190 ml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319076-9348-D4E4-3029-08E0BAA6B183}"/>
              </a:ext>
            </a:extLst>
          </p:cNvPr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magine 2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97FA0FBE-44AD-120A-6EC7-14940E31C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3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4688" y="2024589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ZAWÓR WIZYJNY</a:t>
            </a:r>
            <a:endParaRPr lang="it-IT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1338"/>
            <a:ext cx="2849958" cy="17336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08" y="5166335"/>
            <a:ext cx="1298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376431" y="2708920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Ruch Zaworu Wizyjnego sygnalizuje wdech i wydech, umożliwia monitorowanie współpracy pacjenta. </a:t>
            </a:r>
          </a:p>
          <a:p>
            <a:pPr algn="ctr"/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Jednokierunkowy Zawór stawia bardzo mały opór przepływu i jest odpowiedni dla pacjentów z niską objętością wdechową.</a:t>
            </a:r>
            <a:endParaRPr lang="it-IT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9" r="25429" b="28137"/>
          <a:stretch/>
        </p:blipFill>
        <p:spPr>
          <a:xfrm>
            <a:off x="1543547" y="1553044"/>
            <a:ext cx="1129328" cy="1112171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5" t="9180" r="30380" b="13657"/>
          <a:stretch/>
        </p:blipFill>
        <p:spPr>
          <a:xfrm>
            <a:off x="7282569" y="1045702"/>
            <a:ext cx="1363428" cy="166321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C1BC72E-B09F-019A-8FDF-6DD601C9B96F}"/>
              </a:ext>
            </a:extLst>
          </p:cNvPr>
          <p:cNvSpPr txBox="1"/>
          <p:nvPr/>
        </p:nvSpPr>
        <p:spPr>
          <a:xfrm>
            <a:off x="5740620" y="13329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magine 2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348B379E-69C9-99BA-28E9-6DD6C29A8D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84688" y="2024589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Universal</a:t>
            </a:r>
            <a:r>
              <a:rPr lang="pl-PL" sz="28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Adapter «PROPER FIT»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1338"/>
            <a:ext cx="2849958" cy="17336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08" y="5166335"/>
            <a:ext cx="1298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376431" y="270892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>
              <a:latin typeface="Comic Sans MS" panose="030F0702030302020204" pitchFamily="66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76431" y="2708920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Miękki i plastyczny silikonowy materiał adaptera zapewnia idealne uszczelnienie ze wszystkimi złączami inhalatorów dostępnymi na rynku</a:t>
            </a:r>
            <a:endParaRPr lang="it-IT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2" t="18515" r="27162" b="14229"/>
          <a:stretch/>
        </p:blipFill>
        <p:spPr>
          <a:xfrm>
            <a:off x="1009668" y="4437112"/>
            <a:ext cx="1354095" cy="1352510"/>
          </a:xfrm>
          <a:prstGeom prst="rect">
            <a:avLst/>
          </a:prstGeom>
        </p:spPr>
      </p:pic>
      <p:sp>
        <p:nvSpPr>
          <p:cNvPr id="19" name="Freccia a destra 18"/>
          <p:cNvSpPr/>
          <p:nvPr/>
        </p:nvSpPr>
        <p:spPr>
          <a:xfrm>
            <a:off x="384688" y="4991263"/>
            <a:ext cx="1090968" cy="244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D1B920-BFA5-192B-A501-AF1F3C914DCB}"/>
              </a:ext>
            </a:extLst>
          </p:cNvPr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magine 2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F07E77C7-B47C-0C95-667B-1BABC8D4B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60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5490" y="182880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Spiral</a:t>
            </a:r>
            <a:r>
              <a:rPr lang="pl-PL" sz="28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ne</a:t>
            </a:r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Otwory Wentylacyjne</a:t>
            </a:r>
            <a:endParaRPr lang="it-IT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01338"/>
            <a:ext cx="2849958" cy="173361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08" y="5166335"/>
            <a:ext cx="1298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376431" y="243840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Spiralny otwór wentylacyjny ma za zadanie skierować lek w jedną stronę, zwiększając w ten sposób ilość wdychanych cząstek.</a:t>
            </a:r>
          </a:p>
          <a:p>
            <a:pPr algn="ctr"/>
            <a:endParaRPr lang="pl-PL" sz="1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29713" r="27163" b="18410"/>
          <a:stretch/>
        </p:blipFill>
        <p:spPr>
          <a:xfrm>
            <a:off x="5978530" y="3892319"/>
            <a:ext cx="2557698" cy="184038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2" t="18515" r="27162" b="14229"/>
          <a:stretch/>
        </p:blipFill>
        <p:spPr>
          <a:xfrm>
            <a:off x="1295400" y="4667290"/>
            <a:ext cx="1354095" cy="1352510"/>
          </a:xfrm>
          <a:prstGeom prst="rect">
            <a:avLst/>
          </a:prstGeom>
        </p:spPr>
      </p:pic>
      <p:sp>
        <p:nvSpPr>
          <p:cNvPr id="19" name="Freccia in giù 18"/>
          <p:cNvSpPr/>
          <p:nvPr/>
        </p:nvSpPr>
        <p:spPr>
          <a:xfrm rot="4850981">
            <a:off x="4044198" y="2926131"/>
            <a:ext cx="826876" cy="39178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201" y="3982245"/>
            <a:ext cx="1403244" cy="151572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ccia ad arco 20"/>
          <p:cNvSpPr/>
          <p:nvPr/>
        </p:nvSpPr>
        <p:spPr>
          <a:xfrm rot="18991088">
            <a:off x="7233708" y="3692754"/>
            <a:ext cx="846488" cy="762000"/>
          </a:xfrm>
          <a:prstGeom prst="circularArrow">
            <a:avLst>
              <a:gd name="adj1" fmla="val 10828"/>
              <a:gd name="adj2" fmla="val 1936209"/>
              <a:gd name="adj3" fmla="val 20318084"/>
              <a:gd name="adj4" fmla="val 10800000"/>
              <a:gd name="adj5" fmla="val 12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Freccia ad arco 4"/>
          <p:cNvSpPr/>
          <p:nvPr/>
        </p:nvSpPr>
        <p:spPr>
          <a:xfrm rot="8071628">
            <a:off x="7505265" y="4001894"/>
            <a:ext cx="846488" cy="762000"/>
          </a:xfrm>
          <a:prstGeom prst="circularArrow">
            <a:avLst>
              <a:gd name="adj1" fmla="val 10828"/>
              <a:gd name="adj2" fmla="val 1936209"/>
              <a:gd name="adj3" fmla="val 20318084"/>
              <a:gd name="adj4" fmla="val 10800000"/>
              <a:gd name="adj5" fmla="val 12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ED86A55-87A3-212F-2ED6-09D88FCBDFA5}"/>
              </a:ext>
            </a:extLst>
          </p:cNvPr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magine 2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7D749BB1-1B30-6296-37A7-75136CC38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85159" y="79379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Maska – komfort i szczelność</a:t>
            </a:r>
            <a:endParaRPr lang="it-IT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08" y="5166335"/>
            <a:ext cx="1298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251520" y="176953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Miękki materiał i ergonomiczny kształt maski zapewniają idealne uszczelnienie i komfort, umożliwiając prawidłową technikę inhalacji. Zawór bezpieczeństwa gwarantuje pełny wydech CO2.</a:t>
            </a:r>
            <a:endParaRPr lang="it-IT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31" y="4647912"/>
            <a:ext cx="30543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90233"/>
            <a:ext cx="1733420" cy="21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2DC03C-EAC8-4A8E-0C8A-3F3A436A8E53}"/>
              </a:ext>
            </a:extLst>
          </p:cNvPr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magine 2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0CFD5F7A-3E0A-72EB-D662-B7346E576A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/>
          <p:cNvSpPr/>
          <p:nvPr/>
        </p:nvSpPr>
        <p:spPr>
          <a:xfrm>
            <a:off x="-4562639" y="381000"/>
            <a:ext cx="9169620" cy="6211614"/>
          </a:xfrm>
          <a:prstGeom prst="arc">
            <a:avLst>
              <a:gd name="adj1" fmla="val 16200000"/>
              <a:gd name="adj2" fmla="val 5392005"/>
            </a:avLst>
          </a:prstGeom>
          <a:noFill/>
          <a:ln w="19050">
            <a:solidFill>
              <a:schemeClr val="bg1">
                <a:alpha val="50196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32" y="4191000"/>
            <a:ext cx="1298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B6B4D0-CB70-4C9E-A549-8F0EC545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46290"/>
            <a:ext cx="4222165" cy="410691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53B7E4F-FD15-4EDB-B79C-B45C73ED28D8}"/>
              </a:ext>
            </a:extLst>
          </p:cNvPr>
          <p:cNvSpPr txBox="1"/>
          <p:nvPr/>
        </p:nvSpPr>
        <p:spPr>
          <a:xfrm>
            <a:off x="448235" y="1693620"/>
            <a:ext cx="85575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Nowa maska ​​Panda do inhalacji o małej objętości, z zaworem lub bez.</a:t>
            </a:r>
          </a:p>
          <a:p>
            <a:pPr algn="r"/>
            <a:endParaRPr lang="pl-PL" sz="28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9CA742D3-211E-BB3C-AF3A-977AE44B3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5522"/>
            <a:ext cx="1321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814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8"/>
          <p:cNvSpPr/>
          <p:nvPr/>
        </p:nvSpPr>
        <p:spPr>
          <a:xfrm>
            <a:off x="-4562639" y="-110362"/>
            <a:ext cx="9125278" cy="6274672"/>
          </a:xfrm>
          <a:prstGeom prst="arc">
            <a:avLst>
              <a:gd name="adj1" fmla="val 16200000"/>
              <a:gd name="adj2" fmla="val 5392005"/>
            </a:avLst>
          </a:prstGeom>
          <a:noFill/>
          <a:ln w="53975">
            <a:gradFill flip="none" rotWithShape="1">
              <a:gsLst>
                <a:gs pos="0">
                  <a:schemeClr val="accent1">
                    <a:lumMod val="60000"/>
                    <a:lumOff val="40000"/>
                    <a:alpha val="23000"/>
                  </a:schemeClr>
                </a:gs>
                <a:gs pos="100000">
                  <a:srgbClr val="D0D7DE">
                    <a:alpha val="10000"/>
                  </a:srgb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740620" y="8861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Koo</a:t>
            </a:r>
            <a:r>
              <a:rPr lang="it-IT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Europe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46755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NEW Panda </a:t>
            </a:r>
            <a:r>
              <a:rPr lang="it-IT" sz="28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Mask</a:t>
            </a: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44" y="4751991"/>
            <a:ext cx="129857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335919" y="1473008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Miękki materiał i ergonomiczny profil gwarantują idealną szczelność i komfort, umożliwiając prawidłową technikę inhalacji.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Specjalna konstrukcja nowych masek Panda pozwala na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zmniejszenie objętości o ponad 35%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 porównaniu z poprzednimi modelami.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Zmniejszenie objętości pozwala na skuteczniejsze stosowanie przepisanej terapii poprzez skrócenie czasu </a:t>
            </a:r>
            <a:r>
              <a:rPr lang="pl-PL" sz="2000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czasu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wdechu i rozproszenia leku.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Nowy zawór bezpieczeństwa (wydechowy) gwarantuje całkowity wydech CO2.</a:t>
            </a:r>
            <a:endParaRPr lang="it-IT" sz="20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it-IT" sz="24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93F97BE9-E402-49D2-8F01-D42E24554CE6}"/>
              </a:ext>
            </a:extLst>
          </p:cNvPr>
          <p:cNvGraphicFramePr>
            <a:graphicFrameLocks/>
          </p:cNvGraphicFramePr>
          <p:nvPr/>
        </p:nvGraphicFramePr>
        <p:xfrm>
          <a:off x="1587068" y="4137831"/>
          <a:ext cx="3798168" cy="2391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magine 3" descr="Immagine che contiene cerchio, schermata, palla, Elementi grafici&#10;&#10;Descrizione generata automaticamente">
            <a:extLst>
              <a:ext uri="{FF2B5EF4-FFF2-40B4-BE49-F238E27FC236}">
                <a16:creationId xmlns:a16="http://schemas.microsoft.com/office/drawing/2014/main" id="{13475E5C-4AA5-1700-C9C8-5AA2EDD0A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7668"/>
            <a:ext cx="13210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271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173DFB-509B-4173-92C0-16EA9752C0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587</Words>
  <Application>Microsoft Office PowerPoint</Application>
  <PresentationFormat>Pokaz na ekranie (4:3)</PresentationFormat>
  <Paragraphs>133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Comic Sans MS</vt:lpstr>
      <vt:lpstr>Segoe UI</vt:lpstr>
      <vt:lpstr>Tema di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Vittorio Villa</dc:creator>
  <cp:lastModifiedBy>Tomasz Kowalski</cp:lastModifiedBy>
  <cp:revision>35</cp:revision>
  <dcterms:created xsi:type="dcterms:W3CDTF">2014-02-12T15:39:12Z</dcterms:created>
  <dcterms:modified xsi:type="dcterms:W3CDTF">2026-01-18T18:23:11Z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TC020116429991</vt:lpwstr>
  </property>
</Properties>
</file>